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</p:sldMasterIdLst>
  <p:notesMasterIdLst>
    <p:notesMasterId r:id="rId4"/>
  </p:notesMasterIdLst>
  <p:sldIdLst>
    <p:sldId id="467" r:id="rId2"/>
    <p:sldId id="469" r:id="rId3"/>
  </p:sldIdLst>
  <p:sldSz cx="9144000" cy="6858000" type="screen4x3"/>
  <p:notesSz cx="6797675" cy="9926638"/>
  <p:embeddedFontLst>
    <p:embeddedFont>
      <p:font typeface="HY울릉도M" panose="02030600000101010101" pitchFamily="18" charset="-127"/>
      <p:regular r:id="rId5"/>
    </p:embeddedFont>
    <p:embeddedFont>
      <p:font typeface="HY중고딕" panose="02030600000101010101" pitchFamily="18" charset="-127"/>
      <p:regular r:id="rId6"/>
    </p:embeddedFont>
    <p:embeddedFont>
      <p:font typeface="HY헤드라인M" panose="02030600000101010101" pitchFamily="18" charset="-127"/>
      <p:regular r:id="rId7"/>
    </p:embeddedFont>
    <p:embeddedFont>
      <p:font typeface="맑은 고딕" panose="020B0503020000020004" pitchFamily="50" charset="-127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E4F1"/>
    <a:srgbClr val="1BDDF1"/>
    <a:srgbClr val="034EA2"/>
    <a:srgbClr val="0066FF"/>
    <a:srgbClr val="FFFF99"/>
    <a:srgbClr val="00A1DA"/>
    <a:srgbClr val="FBFE94"/>
    <a:srgbClr val="E63A18"/>
    <a:srgbClr val="65A3FF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3188" autoAdjust="0"/>
  </p:normalViewPr>
  <p:slideViewPr>
    <p:cSldViewPr>
      <p:cViewPr varScale="1">
        <p:scale>
          <a:sx n="105" d="100"/>
          <a:sy n="105" d="100"/>
        </p:scale>
        <p:origin x="200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viewProps" Target="viewProps.xml"/><Relationship Id="rId5" Type="http://schemas.openxmlformats.org/officeDocument/2006/relationships/font" Target="fonts/font1.fntdata"/><Relationship Id="rId10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/>
          <a:lstStyle>
            <a:lvl1pPr algn="r">
              <a:defRPr sz="1200"/>
            </a:lvl1pPr>
          </a:lstStyle>
          <a:p>
            <a:fld id="{C9857CE9-A123-4021-B189-CB8B55BE02B6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5" rIns="91432" bIns="457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1" y="4714876"/>
            <a:ext cx="5438775" cy="4467225"/>
          </a:xfrm>
          <a:prstGeom prst="rect">
            <a:avLst/>
          </a:prstGeom>
        </p:spPr>
        <p:txBody>
          <a:bodyPr vert="horz" lIns="91432" tIns="45715" rIns="91432" bIns="4571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32" tIns="45715" rIns="91432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32" tIns="45715" rIns="91432" bIns="45715" rtlCol="0" anchor="b"/>
          <a:lstStyle>
            <a:lvl1pPr algn="r">
              <a:defRPr sz="1200"/>
            </a:lvl1pPr>
          </a:lstStyle>
          <a:p>
            <a:fld id="{BED524F5-FE65-4CD0-A160-7CDC41F81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608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템플릿 저작권 및 출처</a:t>
            </a:r>
            <a:r>
              <a:rPr lang="en-US" altLang="ko-KR" dirty="0"/>
              <a:t>:</a:t>
            </a:r>
            <a:r>
              <a:rPr lang="en-US" altLang="ko-KR" baseline="0" dirty="0"/>
              <a:t> </a:t>
            </a:r>
            <a:r>
              <a:rPr lang="en-US" altLang="ko-KR" baseline="0" dirty="0" err="1"/>
              <a:t>parksehyeon.com</a:t>
            </a:r>
            <a:endParaRPr lang="en-US" altLang="ko-KR" baseline="0" dirty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/>
              <a:t>활용 및 공유 자유</a:t>
            </a:r>
            <a:r>
              <a:rPr lang="en-US" altLang="ko-KR" baseline="0" dirty="0"/>
              <a:t> (</a:t>
            </a:r>
            <a:r>
              <a:rPr lang="ko-KR" altLang="en-US" baseline="0" dirty="0"/>
              <a:t>단</a:t>
            </a:r>
            <a:r>
              <a:rPr lang="en-US" altLang="ko-KR" baseline="0" dirty="0"/>
              <a:t>, </a:t>
            </a:r>
            <a:r>
              <a:rPr lang="ko-KR" altLang="en-US" baseline="0" dirty="0"/>
              <a:t>출처는 밝혀주세요</a:t>
            </a:r>
            <a:r>
              <a:rPr lang="en-US" altLang="ko-KR" baseline="0" dirty="0"/>
              <a:t>)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baseline="0" dirty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aseline="0" dirty="0"/>
              <a:t>- </a:t>
            </a:r>
            <a:r>
              <a:rPr lang="ko-KR" altLang="en-US" baseline="0" dirty="0"/>
              <a:t>세계지도 이미지 출처</a:t>
            </a:r>
            <a:r>
              <a:rPr lang="en-US" altLang="ko-KR" baseline="0" dirty="0"/>
              <a:t>: 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</a:t>
            </a:r>
            <a:r>
              <a:rPr lang="en-US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goo.gl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/N2pgv7 (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라이센스 프리 검색 이미지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94FBD-800F-4EC4-8DA0-26A5FA64BBF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063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94FBD-800F-4EC4-8DA0-26A5FA64BBF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063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12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pic>
        <p:nvPicPr>
          <p:cNvPr id="13" name="image7.png"/>
          <p:cNvPicPr/>
          <p:nvPr userDrawn="1"/>
        </p:nvPicPr>
        <p:blipFill rotWithShape="1">
          <a:blip r:embed="rId2" cstate="print"/>
          <a:srcRect l="3557" t="4952" r="3679"/>
          <a:stretch/>
        </p:blipFill>
        <p:spPr>
          <a:xfrm>
            <a:off x="0" y="0"/>
            <a:ext cx="9144000" cy="6522466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image3.png" descr="C:\Users\myrrh\Desktop\새 폴더\소스\로고.png"/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098108" y="6597352"/>
            <a:ext cx="2016168" cy="227063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그림 5" descr="20160126_DS201601050001_15년-결산설명회-PPT-디자인-요청(영문)_04.jpg"/>
          <p:cNvPicPr>
            <a:picLocks noChangeAspect="1"/>
          </p:cNvPicPr>
          <p:nvPr userDrawn="1"/>
        </p:nvPicPr>
        <p:blipFill rotWithShape="1">
          <a:blip r:embed="rId4" cstate="print"/>
          <a:srcRect l="56050" t="90811" r="3035" b="3664"/>
          <a:stretch/>
        </p:blipFill>
        <p:spPr>
          <a:xfrm>
            <a:off x="5333229" y="6504012"/>
            <a:ext cx="3809183" cy="35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02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8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pic>
        <p:nvPicPr>
          <p:cNvPr id="9" name="image7.png"/>
          <p:cNvPicPr/>
          <p:nvPr userDrawn="1"/>
        </p:nvPicPr>
        <p:blipFill rotWithShape="1">
          <a:blip r:embed="rId2" cstate="print"/>
          <a:srcRect l="3557" t="4952" r="3679"/>
          <a:stretch/>
        </p:blipFill>
        <p:spPr>
          <a:xfrm>
            <a:off x="0" y="0"/>
            <a:ext cx="9144000" cy="652246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image3.png" descr="C:\Users\myrrh\Desktop\새 폴더\소스\로고.png"/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098108" y="6597352"/>
            <a:ext cx="2016168" cy="227063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직사각형 10"/>
          <p:cNvSpPr/>
          <p:nvPr userDrawn="1"/>
        </p:nvSpPr>
        <p:spPr>
          <a:xfrm>
            <a:off x="0" y="0"/>
            <a:ext cx="9144000" cy="19168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 descr="20160126_DS201601050001_15년-결산설명회-PPT-디자인-요청(영문)_04.jpg"/>
          <p:cNvPicPr>
            <a:picLocks noChangeAspect="1"/>
          </p:cNvPicPr>
          <p:nvPr userDrawn="1"/>
        </p:nvPicPr>
        <p:blipFill rotWithShape="1">
          <a:blip r:embed="rId4" cstate="print"/>
          <a:srcRect l="56050" t="90811" r="3035" b="3664"/>
          <a:stretch/>
        </p:blipFill>
        <p:spPr>
          <a:xfrm>
            <a:off x="5334817" y="6501905"/>
            <a:ext cx="3809183" cy="35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023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표철종 업무\업무분장\2014\15년준비\15년사업부전략회의_영업부발표자료\브랜드VI가이드\motif-상B0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그림 3" descr="20160126_DS201601050001_15년-결산설명회-PPT-디자인-요청(영문)_04.jpg"/>
          <p:cNvPicPr>
            <a:picLocks noChangeAspect="1"/>
          </p:cNvPicPr>
          <p:nvPr userDrawn="1"/>
        </p:nvPicPr>
        <p:blipFill rotWithShape="1">
          <a:blip r:embed="rId3" cstate="print"/>
          <a:srcRect l="56050" t="90811" r="3035" b="3664"/>
          <a:stretch/>
        </p:blipFill>
        <p:spPr>
          <a:xfrm>
            <a:off x="5334817" y="6501905"/>
            <a:ext cx="3809183" cy="35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80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63E45A-11A2-4FCC-94FD-F09DB73D3597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82CB98-1339-484D-B62E-0CA10E601E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5701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63E45A-11A2-4FCC-94FD-F09DB73D3597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82CB98-1339-484D-B62E-0CA10E601E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155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63E45A-11A2-4FCC-94FD-F09DB73D3597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82CB98-1339-484D-B62E-0CA10E601E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589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63E45A-11A2-4FCC-94FD-F09DB73D3597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82CB98-1339-484D-B62E-0CA10E601E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4587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63E45A-11A2-4FCC-94FD-F09DB73D3597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82CB98-1339-484D-B62E-0CA10E601E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00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63E45A-11A2-4FCC-94FD-F09DB73D3597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82CB98-1339-484D-B62E-0CA10E601E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948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63E45A-11A2-4FCC-94FD-F09DB73D3597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82CB98-1339-484D-B62E-0CA10E601E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1670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63E45A-11A2-4FCC-94FD-F09DB73D3597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82CB98-1339-484D-B62E-0CA10E601E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63198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81042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비즈니스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8E78EBE-A72E-46E7-A309-F0F7C5A4087F}" type="datetimeFigureOut">
              <a:rPr lang="ko-KR" altLang="en-US" smtClean="0"/>
              <a:pPr/>
              <a:t>2026-01-12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509ADC-67AE-49E0-BA59-8872F5BB0C6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5" name="그림 4"/>
          <p:cNvPicPr preferRelativeResize="0">
            <a:picLocks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57"/>
          <a:stretch/>
        </p:blipFill>
        <p:spPr>
          <a:xfrm>
            <a:off x="794" y="480745"/>
            <a:ext cx="9144000" cy="67935"/>
          </a:xfrm>
          <a:prstGeom prst="rect">
            <a:avLst/>
          </a:prstGeom>
          <a:solidFill>
            <a:srgbClr val="008FD4"/>
          </a:solidFill>
        </p:spPr>
      </p:pic>
      <p:sp>
        <p:nvSpPr>
          <p:cNvPr id="6" name="텍스트 개체 틀 18"/>
          <p:cNvSpPr>
            <a:spLocks noGrp="1"/>
          </p:cNvSpPr>
          <p:nvPr>
            <p:ph type="body" sz="quarter" idx="13"/>
          </p:nvPr>
        </p:nvSpPr>
        <p:spPr>
          <a:xfrm>
            <a:off x="139567" y="111600"/>
            <a:ext cx="56701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buNone/>
              <a:defRPr kumimoji="1" lang="ko-KR" altLang="en-US" sz="1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a typeface="맑은 고딕" pitchFamily="50" charset="-127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7" name="텍스트 개체 틀 18"/>
          <p:cNvSpPr>
            <a:spLocks noGrp="1"/>
          </p:cNvSpPr>
          <p:nvPr>
            <p:ph type="body" sz="quarter" idx="14"/>
          </p:nvPr>
        </p:nvSpPr>
        <p:spPr>
          <a:xfrm>
            <a:off x="4860032" y="111600"/>
            <a:ext cx="41595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 algn="r">
              <a:buNone/>
              <a:defRPr kumimoji="1" lang="ko-KR" altLang="en-US" sz="1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a typeface="맑은 고딕" pitchFamily="50" charset="-127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8" name="텍스트 개체 틀 18"/>
          <p:cNvSpPr>
            <a:spLocks noGrp="1"/>
          </p:cNvSpPr>
          <p:nvPr>
            <p:ph type="body" sz="quarter" idx="15"/>
          </p:nvPr>
        </p:nvSpPr>
        <p:spPr>
          <a:xfrm>
            <a:off x="144000" y="558801"/>
            <a:ext cx="8856000" cy="83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0" indent="0">
              <a:buNone/>
              <a:defRPr kumimoji="1" lang="ko-KR" altLang="en-US" sz="16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lvl="0" algn="just">
              <a:spcBef>
                <a:spcPct val="50000"/>
              </a:spcBef>
            </a:pPr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4464496" y="643569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ko-KR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Copyright 2018. BGSS all rights reserved.</a:t>
            </a:r>
            <a:endParaRPr lang="ko-KR" altLang="en-US" sz="1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428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6668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723" r:id="rId12"/>
    <p:sldLayoutId id="2147483725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>
          <a:xfrm>
            <a:off x="139567" y="111600"/>
            <a:ext cx="5670136" cy="369332"/>
          </a:xfrm>
        </p:spPr>
        <p:txBody>
          <a:bodyPr/>
          <a:lstStyle/>
          <a:p>
            <a:r>
              <a:rPr lang="ko-KR" altLang="en-US" dirty="0">
                <a:latin typeface="맑은 고딕" panose="020B0503020000020004" pitchFamily="50" charset="-127"/>
              </a:rPr>
              <a:t>영조물배상책임보험 처리 흐름도</a:t>
            </a:r>
            <a:endParaRPr lang="ko-KR" altLang="en-US" dirty="0"/>
          </a:p>
        </p:txBody>
      </p:sp>
      <p:sp>
        <p:nvSpPr>
          <p:cNvPr id="44" name="Rectangle 16"/>
          <p:cNvSpPr>
            <a:spLocks noChangeArrowheads="1"/>
          </p:cNvSpPr>
          <p:nvPr/>
        </p:nvSpPr>
        <p:spPr bwMode="auto">
          <a:xfrm>
            <a:off x="130626" y="867426"/>
            <a:ext cx="221160" cy="223330"/>
          </a:xfrm>
          <a:prstGeom prst="rect">
            <a:avLst/>
          </a:prstGeom>
          <a:solidFill>
            <a:srgbClr val="7FC8FF"/>
          </a:solidFill>
          <a:ln>
            <a:noFill/>
          </a:ln>
          <a:extLs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6177" tIns="53088" rIns="106177" bIns="53088" anchor="ctr"/>
          <a:lstStyle>
            <a:lvl1pPr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defTabSz="1206500" eaLnBrk="0" fontAlgn="base" hangingPunct="0">
              <a:spcBef>
                <a:spcPct val="0"/>
              </a:spcBef>
              <a:spcAft>
                <a:spcPct val="0"/>
              </a:spcAft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defTabSz="1206500" eaLnBrk="0" fontAlgn="base" hangingPunct="0">
              <a:spcBef>
                <a:spcPct val="0"/>
              </a:spcBef>
              <a:spcAft>
                <a:spcPct val="0"/>
              </a:spcAft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defTabSz="1206500" eaLnBrk="0" fontAlgn="base" hangingPunct="0">
              <a:spcBef>
                <a:spcPct val="0"/>
              </a:spcBef>
              <a:spcAft>
                <a:spcPct val="0"/>
              </a:spcAft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defTabSz="1206500" eaLnBrk="0" fontAlgn="base" hangingPunct="0">
              <a:spcBef>
                <a:spcPct val="0"/>
              </a:spcBef>
              <a:spcAft>
                <a:spcPct val="0"/>
              </a:spcAft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latinLnBrk="0">
              <a:spcBef>
                <a:spcPct val="50000"/>
              </a:spcBef>
            </a:pPr>
            <a:endParaRPr lang="ko-KR" altLang="ko-KR" sz="120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281236" y="2464074"/>
            <a:ext cx="1528428" cy="531216"/>
          </a:xfrm>
          <a:prstGeom prst="roundRect">
            <a:avLst/>
          </a:prstGeom>
          <a:gradFill flip="none" rotWithShape="1">
            <a:gsLst>
              <a:gs pos="1000">
                <a:srgbClr val="0066FF">
                  <a:alpha val="59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schemeClr val="tx1">
                <a:lumMod val="95000"/>
                <a:lumOff val="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200"/>
              </a:spcAft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피해자</a:t>
            </a:r>
          </a:p>
        </p:txBody>
      </p:sp>
      <p:sp>
        <p:nvSpPr>
          <p:cNvPr id="46" name="모서리가 둥근 직사각형 45"/>
          <p:cNvSpPr/>
          <p:nvPr/>
        </p:nvSpPr>
        <p:spPr>
          <a:xfrm>
            <a:off x="2542339" y="2464074"/>
            <a:ext cx="1528428" cy="531216"/>
          </a:xfrm>
          <a:prstGeom prst="roundRect">
            <a:avLst/>
          </a:prstGeom>
          <a:gradFill flip="none" rotWithShape="1">
            <a:gsLst>
              <a:gs pos="1000">
                <a:srgbClr val="0066FF">
                  <a:alpha val="59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schemeClr val="tx1">
                <a:lumMod val="95000"/>
                <a:lumOff val="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200"/>
              </a:spcAft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지방자치단체</a:t>
            </a:r>
          </a:p>
        </p:txBody>
      </p:sp>
      <p:sp>
        <p:nvSpPr>
          <p:cNvPr id="47" name="모서리가 둥근 직사각형 46"/>
          <p:cNvSpPr/>
          <p:nvPr/>
        </p:nvSpPr>
        <p:spPr>
          <a:xfrm>
            <a:off x="4803442" y="2464074"/>
            <a:ext cx="1528428" cy="531216"/>
          </a:xfrm>
          <a:prstGeom prst="roundRect">
            <a:avLst/>
          </a:prstGeom>
          <a:gradFill flip="none" rotWithShape="1">
            <a:gsLst>
              <a:gs pos="1000">
                <a:srgbClr val="0066FF">
                  <a:alpha val="59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schemeClr val="tx1">
                <a:lumMod val="95000"/>
                <a:lumOff val="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200"/>
              </a:spcAft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공제회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7216945" y="2464074"/>
            <a:ext cx="1528428" cy="531216"/>
          </a:xfrm>
          <a:prstGeom prst="roundRect">
            <a:avLst/>
          </a:prstGeom>
          <a:gradFill flip="none" rotWithShape="1">
            <a:gsLst>
              <a:gs pos="1000">
                <a:srgbClr val="0066FF">
                  <a:alpha val="59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schemeClr val="tx1">
                <a:lumMod val="95000"/>
                <a:lumOff val="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200"/>
              </a:spcAft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보험사</a:t>
            </a:r>
          </a:p>
        </p:txBody>
      </p:sp>
      <p:sp>
        <p:nvSpPr>
          <p:cNvPr id="49" name="오른쪽 화살표 48"/>
          <p:cNvSpPr/>
          <p:nvPr/>
        </p:nvSpPr>
        <p:spPr>
          <a:xfrm>
            <a:off x="1898564" y="2601590"/>
            <a:ext cx="217409" cy="1524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오른쪽 화살표 49"/>
          <p:cNvSpPr/>
          <p:nvPr/>
        </p:nvSpPr>
        <p:spPr>
          <a:xfrm>
            <a:off x="4344980" y="2639690"/>
            <a:ext cx="217409" cy="1524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오른쪽 화살표 50"/>
          <p:cNvSpPr/>
          <p:nvPr/>
        </p:nvSpPr>
        <p:spPr>
          <a:xfrm>
            <a:off x="6813464" y="2639690"/>
            <a:ext cx="217409" cy="1524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오른쪽 화살표 51"/>
          <p:cNvSpPr/>
          <p:nvPr/>
        </p:nvSpPr>
        <p:spPr>
          <a:xfrm rot="10800000">
            <a:off x="2279724" y="2729682"/>
            <a:ext cx="217409" cy="1524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오른쪽 화살표 52"/>
          <p:cNvSpPr/>
          <p:nvPr/>
        </p:nvSpPr>
        <p:spPr>
          <a:xfrm rot="10800000">
            <a:off x="6596055" y="2640782"/>
            <a:ext cx="217409" cy="1524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4" name="꺾인 연결선 53"/>
          <p:cNvCxnSpPr>
            <a:stCxn id="48" idx="2"/>
            <a:endCxn id="45" idx="2"/>
          </p:cNvCxnSpPr>
          <p:nvPr/>
        </p:nvCxnSpPr>
        <p:spPr>
          <a:xfrm rot="5400000">
            <a:off x="4513305" y="-472564"/>
            <a:ext cx="12700" cy="6935709"/>
          </a:xfrm>
          <a:prstGeom prst="bentConnector3">
            <a:avLst>
              <a:gd name="adj1" fmla="val 510000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직선 연결선 54"/>
          <p:cNvCxnSpPr/>
          <p:nvPr/>
        </p:nvCxnSpPr>
        <p:spPr>
          <a:xfrm>
            <a:off x="7564273" y="3001641"/>
            <a:ext cx="0" cy="304799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 flipH="1">
            <a:off x="1477798" y="3306440"/>
            <a:ext cx="608647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직선 화살표 연결선 56"/>
          <p:cNvCxnSpPr/>
          <p:nvPr/>
        </p:nvCxnSpPr>
        <p:spPr>
          <a:xfrm flipV="1">
            <a:off x="1477798" y="2988940"/>
            <a:ext cx="0" cy="317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/>
          <p:nvPr/>
        </p:nvCxnSpPr>
        <p:spPr>
          <a:xfrm flipV="1">
            <a:off x="3325648" y="2988940"/>
            <a:ext cx="0" cy="317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꺾인 연결선 58"/>
          <p:cNvCxnSpPr>
            <a:stCxn id="46" idx="0"/>
            <a:endCxn id="48" idx="0"/>
          </p:cNvCxnSpPr>
          <p:nvPr/>
        </p:nvCxnSpPr>
        <p:spPr>
          <a:xfrm rot="5400000" flipH="1" flipV="1">
            <a:off x="5643856" y="126771"/>
            <a:ext cx="12700" cy="4674606"/>
          </a:xfrm>
          <a:prstGeom prst="bentConnector3">
            <a:avLst>
              <a:gd name="adj1" fmla="val 405000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직선 화살표 연결선 59"/>
          <p:cNvCxnSpPr/>
          <p:nvPr/>
        </p:nvCxnSpPr>
        <p:spPr>
          <a:xfrm flipV="1">
            <a:off x="2982748" y="3001641"/>
            <a:ext cx="0" cy="6461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/>
          <p:nvPr/>
        </p:nvCxnSpPr>
        <p:spPr>
          <a:xfrm>
            <a:off x="5567656" y="2230115"/>
            <a:ext cx="0" cy="2276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1477798" y="2068532"/>
            <a:ext cx="146601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>
                <a:latin typeface="맑은 고딕"/>
                <a:ea typeface="맑은 고딕"/>
              </a:rPr>
              <a:t>①배상금 청구</a:t>
            </a:r>
          </a:p>
        </p:txBody>
      </p:sp>
      <p:sp>
        <p:nvSpPr>
          <p:cNvPr id="63" name="직사각형 62"/>
          <p:cNvSpPr/>
          <p:nvPr/>
        </p:nvSpPr>
        <p:spPr>
          <a:xfrm>
            <a:off x="1563524" y="3147690"/>
            <a:ext cx="1295400" cy="320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300" dirty="0">
                <a:solidFill>
                  <a:schemeClr val="tx1"/>
                </a:solidFill>
                <a:latin typeface="맑은 고딕"/>
                <a:ea typeface="맑은 고딕"/>
              </a:rPr>
              <a:t>⑤배상금 지급</a:t>
            </a:r>
          </a:p>
        </p:txBody>
      </p:sp>
      <p:sp>
        <p:nvSpPr>
          <p:cNvPr id="64" name="직사각형 63"/>
          <p:cNvSpPr/>
          <p:nvPr/>
        </p:nvSpPr>
        <p:spPr>
          <a:xfrm>
            <a:off x="3697280" y="3468365"/>
            <a:ext cx="1106162" cy="320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300" dirty="0">
                <a:solidFill>
                  <a:schemeClr val="tx1"/>
                </a:solidFill>
                <a:latin typeface="맑은 고딕"/>
                <a:ea typeface="맑은 고딕"/>
              </a:rPr>
              <a:t>③사고 조사</a:t>
            </a:r>
          </a:p>
        </p:txBody>
      </p:sp>
      <p:sp>
        <p:nvSpPr>
          <p:cNvPr id="65" name="직사각형 64"/>
          <p:cNvSpPr/>
          <p:nvPr/>
        </p:nvSpPr>
        <p:spPr>
          <a:xfrm>
            <a:off x="5157994" y="3135783"/>
            <a:ext cx="1295400" cy="320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300" dirty="0">
                <a:solidFill>
                  <a:schemeClr val="tx1"/>
                </a:solidFill>
                <a:latin typeface="맑은 고딕"/>
                <a:ea typeface="맑은 고딕"/>
              </a:rPr>
              <a:t>⑥보험금 지급</a:t>
            </a:r>
          </a:p>
        </p:txBody>
      </p:sp>
      <p:sp>
        <p:nvSpPr>
          <p:cNvPr id="66" name="직사각형 65"/>
          <p:cNvSpPr/>
          <p:nvPr/>
        </p:nvSpPr>
        <p:spPr>
          <a:xfrm>
            <a:off x="4986631" y="1768624"/>
            <a:ext cx="1091742" cy="320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300" dirty="0">
                <a:solidFill>
                  <a:schemeClr val="tx1"/>
                </a:solidFill>
                <a:latin typeface="맑은 고딕"/>
                <a:ea typeface="맑은 고딕"/>
              </a:rPr>
              <a:t>②사고 접수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189159" y="2120513"/>
            <a:ext cx="146601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>
                <a:solidFill>
                  <a:schemeClr val="tx1"/>
                </a:solidFill>
                <a:latin typeface="맑은 고딕"/>
                <a:ea typeface="맑은 고딕"/>
              </a:rPr>
              <a:t>④</a:t>
            </a:r>
            <a:r>
              <a:rPr lang="ko-KR" altLang="en-US" sz="1300" dirty="0">
                <a:solidFill>
                  <a:schemeClr val="tx1"/>
                </a:solidFill>
              </a:rPr>
              <a:t>사고처리 협의</a:t>
            </a:r>
          </a:p>
        </p:txBody>
      </p:sp>
      <p:sp>
        <p:nvSpPr>
          <p:cNvPr id="68" name="직사각형 67"/>
          <p:cNvSpPr/>
          <p:nvPr/>
        </p:nvSpPr>
        <p:spPr>
          <a:xfrm>
            <a:off x="395536" y="4218559"/>
            <a:ext cx="8496945" cy="2306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• </a:t>
            </a:r>
            <a:r>
              <a:rPr lang="ko-KR" altLang="en-US" sz="1700" spc="-150" dirty="0">
                <a:solidFill>
                  <a:schemeClr val="tx1"/>
                </a:solidFill>
              </a:rPr>
              <a:t>보험사는 </a:t>
            </a:r>
            <a:r>
              <a:rPr lang="ko-KR" altLang="en-US" sz="1700" spc="-150" dirty="0"/>
              <a:t>피보험자의 지급책임 인정 시 일정한 합의를 거쳐 보상한도액 내 보험금 지급</a:t>
            </a:r>
            <a:endParaRPr lang="en-US" altLang="ko-KR" sz="1700" spc="-150" dirty="0"/>
          </a:p>
          <a:p>
            <a:pPr>
              <a:lnSpc>
                <a:spcPct val="130000"/>
              </a:lnSpc>
              <a:defRPr/>
            </a:pPr>
            <a:r>
              <a:rPr lang="en-US" altLang="ko-KR" sz="1600" spc="-150" dirty="0">
                <a:latin typeface="HY중고딕" pitchFamily="18" charset="-127"/>
                <a:ea typeface="HY중고딕" pitchFamily="18" charset="-127"/>
              </a:rPr>
              <a:t> </a:t>
            </a:r>
            <a:r>
              <a:rPr lang="en-US" altLang="ko-KR" sz="1400" dirty="0">
                <a:latin typeface="HY중고딕" pitchFamily="18" charset="-127"/>
                <a:ea typeface="HY중고딕" pitchFamily="18" charset="-127"/>
              </a:rPr>
              <a:t>  </a:t>
            </a:r>
            <a:r>
              <a:rPr lang="en-US" altLang="ko-KR" sz="1400" dirty="0">
                <a:solidFill>
                  <a:srgbClr val="C00000"/>
                </a:solidFill>
                <a:latin typeface="HY중고딕" pitchFamily="18" charset="-127"/>
                <a:ea typeface="HY중고딕" pitchFamily="18" charset="-127"/>
              </a:rPr>
              <a:t>※ </a:t>
            </a:r>
            <a:r>
              <a:rPr lang="ko-KR" altLang="en-US" sz="1400" dirty="0">
                <a:solidFill>
                  <a:srgbClr val="C00000"/>
                </a:solidFill>
                <a:latin typeface="HY중고딕" pitchFamily="18" charset="-127"/>
                <a:ea typeface="HY중고딕" pitchFamily="18" charset="-127"/>
              </a:rPr>
              <a:t>단</a:t>
            </a:r>
            <a:r>
              <a:rPr lang="en-US" altLang="ko-KR" sz="1400" dirty="0">
                <a:solidFill>
                  <a:srgbClr val="C00000"/>
                </a:solidFill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>
                <a:solidFill>
                  <a:srgbClr val="C00000"/>
                </a:solidFill>
                <a:latin typeface="HY중고딕" pitchFamily="18" charset="-127"/>
                <a:ea typeface="HY중고딕" pitchFamily="18" charset="-127"/>
              </a:rPr>
              <a:t>피보험자가 합의하지 않아도 보험금 지급 가능</a:t>
            </a:r>
            <a:r>
              <a:rPr lang="en-US" altLang="ko-KR" sz="1700" spc="-150" dirty="0"/>
              <a:t>   </a:t>
            </a:r>
          </a:p>
          <a:p>
            <a:pPr>
              <a:lnSpc>
                <a:spcPct val="130000"/>
              </a:lnSpc>
              <a:defRPr/>
            </a:pPr>
            <a:r>
              <a:rPr lang="en-US" altLang="ko-KR" sz="1700" spc="-150" dirty="0"/>
              <a:t>   - </a:t>
            </a:r>
            <a:r>
              <a:rPr lang="ko-KR" altLang="en-US" sz="1700" spc="-150" dirty="0"/>
              <a:t>피해자가 소송을 제기할 경우</a:t>
            </a:r>
            <a:r>
              <a:rPr lang="en-US" altLang="ko-KR" sz="1700" spc="-150" dirty="0"/>
              <a:t>, </a:t>
            </a:r>
            <a:r>
              <a:rPr lang="ko-KR" altLang="en-US" sz="1700" spc="-150" dirty="0"/>
              <a:t>보상한도액 내의 법원 판결금액 지급</a:t>
            </a:r>
            <a:endParaRPr lang="en-US" altLang="ko-KR" sz="1700" spc="-150" dirty="0"/>
          </a:p>
          <a:p>
            <a:pPr marL="266700" indent="-266700">
              <a:lnSpc>
                <a:spcPct val="200000"/>
              </a:lnSpc>
              <a:defRPr/>
            </a:pPr>
            <a:r>
              <a:rPr lang="en-US" altLang="ko-KR" dirty="0"/>
              <a:t> </a:t>
            </a:r>
            <a:r>
              <a:rPr lang="en-US" altLang="ko-KR" sz="1700" spc="-150" dirty="0"/>
              <a:t>• </a:t>
            </a:r>
            <a:r>
              <a:rPr lang="ko-KR" altLang="en-US" sz="1700" spc="-150" dirty="0"/>
              <a:t>상법  제</a:t>
            </a:r>
            <a:r>
              <a:rPr lang="en-US" altLang="ko-KR" sz="1700" spc="-150" dirty="0"/>
              <a:t>724</a:t>
            </a:r>
            <a:r>
              <a:rPr lang="ko-KR" altLang="en-US" sz="1700" spc="-150" dirty="0"/>
              <a:t>조에 의거 피해자에게 직접 보험금을 지급하며</a:t>
            </a:r>
            <a:r>
              <a:rPr lang="en-US" altLang="ko-KR" sz="1700" spc="-150" dirty="0"/>
              <a:t>, </a:t>
            </a:r>
            <a:r>
              <a:rPr lang="ko-KR" altLang="en-US" sz="1700" spc="-150" dirty="0"/>
              <a:t>계약상 자기부담금은 </a:t>
            </a:r>
            <a:r>
              <a:rPr lang="ko-KR" altLang="en-US" sz="1700" spc="-150" dirty="0" err="1"/>
              <a:t>지자체가</a:t>
            </a:r>
            <a:r>
              <a:rPr lang="ko-KR" altLang="en-US" sz="1700" spc="-150" dirty="0"/>
              <a:t> </a:t>
            </a:r>
            <a:endParaRPr lang="en-US" altLang="ko-KR" sz="1700" spc="-150" dirty="0"/>
          </a:p>
          <a:p>
            <a:pPr marL="266700" indent="-266700">
              <a:lnSpc>
                <a:spcPct val="130000"/>
              </a:lnSpc>
              <a:defRPr/>
            </a:pPr>
            <a:r>
              <a:rPr lang="en-US" altLang="ko-KR" sz="1700" spc="-150" dirty="0"/>
              <a:t>    </a:t>
            </a:r>
            <a:r>
              <a:rPr lang="ko-KR" altLang="en-US" sz="1700" spc="-150" dirty="0"/>
              <a:t>피해자에게 지급</a:t>
            </a:r>
            <a:endParaRPr lang="en-US" altLang="ko-KR" sz="1700" spc="-150" dirty="0"/>
          </a:p>
          <a:p>
            <a:pPr>
              <a:lnSpc>
                <a:spcPct val="130000"/>
              </a:lnSpc>
              <a:defRPr/>
            </a:pPr>
            <a:r>
              <a:rPr lang="en-US" altLang="ko-KR" sz="1400" dirty="0">
                <a:solidFill>
                  <a:schemeClr val="tx1"/>
                </a:solidFill>
              </a:rPr>
              <a:t>  </a:t>
            </a:r>
            <a:endParaRPr lang="en-US" altLang="ko-KR" sz="1400" spc="-150" dirty="0">
              <a:solidFill>
                <a:srgbClr val="C00000"/>
              </a:solidFill>
              <a:latin typeface="HY중고딕" pitchFamily="18" charset="-127"/>
              <a:ea typeface="HY중고딕" pitchFamily="18" charset="-127"/>
            </a:endParaRPr>
          </a:p>
        </p:txBody>
      </p:sp>
      <p:cxnSp>
        <p:nvCxnSpPr>
          <p:cNvPr id="70" name="Shape 69"/>
          <p:cNvCxnSpPr>
            <a:endCxn id="66" idx="0"/>
          </p:cNvCxnSpPr>
          <p:nvPr/>
        </p:nvCxnSpPr>
        <p:spPr>
          <a:xfrm flipV="1">
            <a:off x="1043608" y="1768624"/>
            <a:ext cx="4488894" cy="652264"/>
          </a:xfrm>
          <a:prstGeom prst="bentConnector4">
            <a:avLst>
              <a:gd name="adj1" fmla="val -216"/>
              <a:gd name="adj2" fmla="val 115576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2627784" y="1340768"/>
            <a:ext cx="146601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>
                <a:latin typeface="맑은 고딕"/>
                <a:ea typeface="맑은 고딕"/>
              </a:rPr>
              <a:t>①직접 청구</a:t>
            </a:r>
          </a:p>
        </p:txBody>
      </p:sp>
      <p:sp>
        <p:nvSpPr>
          <p:cNvPr id="77" name="직사각형 76"/>
          <p:cNvSpPr/>
          <p:nvPr/>
        </p:nvSpPr>
        <p:spPr>
          <a:xfrm>
            <a:off x="6228184" y="6381328"/>
            <a:ext cx="273630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텍스트 개체 틀 78"/>
          <p:cNvSpPr>
            <a:spLocks noGrp="1"/>
          </p:cNvSpPr>
          <p:nvPr>
            <p:ph type="body" sz="quarter" idx="15"/>
          </p:nvPr>
        </p:nvSpPr>
        <p:spPr>
          <a:xfrm>
            <a:off x="274626" y="785628"/>
            <a:ext cx="8856000" cy="338554"/>
          </a:xfrm>
        </p:spPr>
        <p:txBody>
          <a:bodyPr/>
          <a:lstStyle/>
          <a:p>
            <a:r>
              <a:rPr lang="en-US" altLang="ko-KR" dirty="0"/>
              <a:t> </a:t>
            </a:r>
            <a:r>
              <a:rPr lang="ko-KR" altLang="en-US" dirty="0"/>
              <a:t>사고처리절차</a:t>
            </a:r>
          </a:p>
        </p:txBody>
      </p:sp>
    </p:spTree>
    <p:extLst>
      <p:ext uri="{BB962C8B-B14F-4D97-AF65-F5344CB8AC3E}">
        <p14:creationId xmlns:p14="http://schemas.microsoft.com/office/powerpoint/2010/main" val="681863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>
          <a:xfrm>
            <a:off x="139567" y="111600"/>
            <a:ext cx="5670136" cy="369332"/>
          </a:xfrm>
        </p:spPr>
        <p:txBody>
          <a:bodyPr/>
          <a:lstStyle/>
          <a:p>
            <a:r>
              <a:rPr lang="ko-KR" altLang="en-US" dirty="0">
                <a:latin typeface="맑은 고딕" panose="020B0503020000020004" pitchFamily="50" charset="-127"/>
              </a:rPr>
              <a:t>영조물배상책임보험 배상청구 단계별 절차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6300192" y="6381328"/>
            <a:ext cx="273630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25AEF4FA-A09A-4265-A5F6-FEC88A3DC38C}"/>
              </a:ext>
            </a:extLst>
          </p:cNvPr>
          <p:cNvSpPr/>
          <p:nvPr/>
        </p:nvSpPr>
        <p:spPr>
          <a:xfrm>
            <a:off x="163874" y="1268760"/>
            <a:ext cx="2880320" cy="50405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1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단계</a:t>
            </a: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: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최초 사고 </a:t>
            </a:r>
            <a:r>
              <a:rPr lang="ko-KR" altLang="en-US" sz="1400" b="1" dirty="0" err="1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통보시</a:t>
            </a:r>
            <a:endParaRPr lang="ko-KR" altLang="en-US" sz="1400" b="1" dirty="0">
              <a:ln>
                <a:solidFill>
                  <a:schemeClr val="accent1">
                    <a:alpha val="0"/>
                  </a:schemeClr>
                </a:solidFill>
              </a:ln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CA936F90-C68E-4768-890C-3108365A79EA}"/>
              </a:ext>
            </a:extLst>
          </p:cNvPr>
          <p:cNvSpPr/>
          <p:nvPr/>
        </p:nvSpPr>
        <p:spPr>
          <a:xfrm>
            <a:off x="163874" y="1869073"/>
            <a:ext cx="2880320" cy="3288119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신청방법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유선 또는 서면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별도양식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신청기관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피보험자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공제회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제출자료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사고입증자료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*,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진단서 등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**</a:t>
            </a:r>
          </a:p>
          <a:p>
            <a:pPr>
              <a:lnSpc>
                <a:spcPct val="130000"/>
              </a:lnSpc>
            </a:pPr>
            <a:r>
              <a:rPr lang="en-US" altLang="ko-KR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*</a:t>
            </a:r>
            <a:r>
              <a:rPr lang="ko-KR" altLang="en-US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피보험자의 관리 시설에 따른 피해 입증 자료로</a:t>
            </a:r>
            <a:br>
              <a:rPr lang="en-US" altLang="ko-KR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altLang="ko-KR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</a:t>
            </a:r>
            <a:r>
              <a:rPr lang="ko-KR" altLang="en-US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 미제출하여도 배상청구는 가능</a:t>
            </a:r>
            <a:r>
              <a:rPr lang="en-US" altLang="ko-KR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(</a:t>
            </a:r>
            <a:r>
              <a:rPr lang="ko-KR" altLang="en-US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선택</a:t>
            </a:r>
            <a:r>
              <a:rPr lang="en-US" altLang="ko-KR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** </a:t>
            </a:r>
            <a:r>
              <a:rPr lang="ko-KR" altLang="en-US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보험사 </a:t>
            </a:r>
            <a:r>
              <a:rPr lang="ko-KR" altLang="en-US" sz="1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사고조사시</a:t>
            </a:r>
            <a:r>
              <a:rPr lang="ko-KR" altLang="en-US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제출 가능</a:t>
            </a:r>
            <a:r>
              <a:rPr lang="en-US" altLang="ko-KR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(</a:t>
            </a:r>
            <a:r>
              <a:rPr lang="ko-KR" altLang="en-US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선택</a:t>
            </a:r>
            <a:r>
              <a:rPr lang="en-US" altLang="ko-KR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제출자료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피해자의 신고내용 등을 기록</a:t>
            </a:r>
            <a:b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한 사고접수양식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제출기관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지역 공제회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35882" y="1974326"/>
            <a:ext cx="792088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피해자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35882" y="3841303"/>
            <a:ext cx="936104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피보험자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3274732" y="1945860"/>
            <a:ext cx="936104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피보험자</a:t>
            </a:r>
          </a:p>
        </p:txBody>
      </p:sp>
      <p:sp>
        <p:nvSpPr>
          <p:cNvPr id="107" name="직사각형 106">
            <a:extLst>
              <a:ext uri="{FF2B5EF4-FFF2-40B4-BE49-F238E27FC236}">
                <a16:creationId xmlns:a16="http://schemas.microsoft.com/office/drawing/2014/main" id="{25AEF4FA-A09A-4265-A5F6-FEC88A3DC38C}"/>
              </a:ext>
            </a:extLst>
          </p:cNvPr>
          <p:cNvSpPr/>
          <p:nvPr/>
        </p:nvSpPr>
        <p:spPr>
          <a:xfrm>
            <a:off x="3130154" y="1268760"/>
            <a:ext cx="2880320" cy="50405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2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단계</a:t>
            </a: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: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보험조사 시</a:t>
            </a:r>
          </a:p>
        </p:txBody>
      </p:sp>
      <p:sp>
        <p:nvSpPr>
          <p:cNvPr id="108" name="직사각형 107">
            <a:extLst>
              <a:ext uri="{FF2B5EF4-FFF2-40B4-BE49-F238E27FC236}">
                <a16:creationId xmlns:a16="http://schemas.microsoft.com/office/drawing/2014/main" id="{CA936F90-C68E-4768-890C-3108365A79EA}"/>
              </a:ext>
            </a:extLst>
          </p:cNvPr>
          <p:cNvSpPr/>
          <p:nvPr/>
        </p:nvSpPr>
        <p:spPr>
          <a:xfrm>
            <a:off x="3130154" y="1869073"/>
            <a:ext cx="2880320" cy="3288119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내용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사고조사 및  관련 서류 제출 요청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판단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① 지급결정 ② 면책결정</a:t>
            </a: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제출자료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보험금청구서 및 개인정보</a:t>
            </a:r>
            <a:b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활용동의서</a:t>
            </a: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-(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대인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초진기록지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진단서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진료비 </a:t>
            </a:r>
            <a:b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 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영수증 등</a:t>
            </a: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-(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대물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수리비 영수증 등</a:t>
            </a: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보험사의 사고조사 협조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203848" y="1988840"/>
            <a:ext cx="936104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보험사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3203848" y="4143287"/>
            <a:ext cx="1800200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피해자</a:t>
            </a:r>
            <a:r>
              <a:rPr lang="en-US" altLang="ko-KR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피보험자</a:t>
            </a: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id="{25AEF4FA-A09A-4265-A5F6-FEC88A3DC38C}"/>
              </a:ext>
            </a:extLst>
          </p:cNvPr>
          <p:cNvSpPr/>
          <p:nvPr/>
        </p:nvSpPr>
        <p:spPr>
          <a:xfrm>
            <a:off x="6104026" y="1268760"/>
            <a:ext cx="2880320" cy="50405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3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단계</a:t>
            </a: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: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보험금 지급 시</a:t>
            </a:r>
          </a:p>
        </p:txBody>
      </p:sp>
      <p:sp>
        <p:nvSpPr>
          <p:cNvPr id="112" name="직사각형 111">
            <a:extLst>
              <a:ext uri="{FF2B5EF4-FFF2-40B4-BE49-F238E27FC236}">
                <a16:creationId xmlns:a16="http://schemas.microsoft.com/office/drawing/2014/main" id="{CA936F90-C68E-4768-890C-3108365A79EA}"/>
              </a:ext>
            </a:extLst>
          </p:cNvPr>
          <p:cNvSpPr/>
          <p:nvPr/>
        </p:nvSpPr>
        <p:spPr>
          <a:xfrm>
            <a:off x="6104026" y="1869073"/>
            <a:ext cx="2880320" cy="3288119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대상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피보험자가 관리하는 영조물에 따른 </a:t>
            </a:r>
            <a:b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피해 등 인정과 보험금 지급에 피해자가 </a:t>
            </a:r>
            <a:b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동의한 경우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절차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신분증</a:t>
            </a:r>
            <a:r>
              <a:rPr lang="en-US" altLang="ko-KR" sz="1200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,  </a:t>
            </a:r>
            <a:r>
              <a:rPr lang="ko-KR" altLang="en-US" sz="1200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통장사본</a:t>
            </a:r>
            <a:r>
              <a:rPr lang="en-US" altLang="ko-KR" sz="1200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,  </a:t>
            </a:r>
            <a:r>
              <a:rPr lang="ko-KR" altLang="en-US" sz="1200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합의서  등  보험사  제출</a:t>
            </a:r>
            <a:endParaRPr lang="en-US" altLang="ko-KR" sz="1200" spc="-3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• (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절차</a:t>
            </a: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합의서 날인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및 자기부담금 납부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*</a:t>
            </a:r>
          </a:p>
          <a:p>
            <a:pPr>
              <a:lnSpc>
                <a:spcPct val="130000"/>
              </a:lnSpc>
            </a:pP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  </a:t>
            </a:r>
            <a:r>
              <a:rPr lang="en-US" altLang="ko-KR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*</a:t>
            </a:r>
            <a:r>
              <a:rPr lang="ko-KR" altLang="en-US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자기부담금은 보험 종류별 유무 상이</a:t>
            </a:r>
            <a:endParaRPr lang="en-US" altLang="ko-KR" sz="11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185204" y="1988840"/>
            <a:ext cx="936104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보험사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170690" y="3199922"/>
            <a:ext cx="936104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피해자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6170690" y="3913311"/>
            <a:ext cx="936104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피보험자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164654" y="5312241"/>
            <a:ext cx="87129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※  사고내용</a:t>
            </a:r>
            <a:r>
              <a:rPr lang="en-US" altLang="ko-KR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, </a:t>
            </a:r>
            <a:r>
              <a:rPr lang="ko-KR" altLang="en-US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피해정도</a:t>
            </a:r>
            <a:r>
              <a:rPr lang="en-US" altLang="ko-KR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, </a:t>
            </a:r>
            <a:r>
              <a:rPr lang="ko-KR" altLang="en-US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보험가입유무 등에 따라 절차</a:t>
            </a:r>
            <a:r>
              <a:rPr lang="en-US" altLang="ko-KR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(</a:t>
            </a:r>
            <a:r>
              <a:rPr lang="ko-KR" altLang="en-US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순서변경 포함</a:t>
            </a:r>
            <a:r>
              <a:rPr lang="en-US" altLang="ko-KR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)</a:t>
            </a:r>
            <a:r>
              <a:rPr lang="ko-KR" altLang="en-US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가 달라질 수 있고 피해자</a:t>
            </a:r>
            <a:r>
              <a:rPr lang="en-US" altLang="ko-KR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, </a:t>
            </a:r>
            <a:r>
              <a:rPr lang="ko-KR" altLang="en-US" sz="1200" b="1" spc="-150" dirty="0">
                <a:solidFill>
                  <a:srgbClr val="FF0000"/>
                </a:solidFill>
                <a:latin typeface="삼성긴고딕OTF Medium"/>
                <a:ea typeface="맑은 고딕"/>
              </a:rPr>
              <a:t>피보험자에게 조사를 위한 보완 요구 가능 </a:t>
            </a:r>
            <a:endParaRPr lang="ko-KR" altLang="en-US" sz="1200" b="1" spc="-150" dirty="0">
              <a:solidFill>
                <a:srgbClr val="FF0000"/>
              </a:solidFill>
              <a:latin typeface="삼성긴고딕OTF Medium"/>
            </a:endParaRPr>
          </a:p>
        </p:txBody>
      </p:sp>
      <p:sp>
        <p:nvSpPr>
          <p:cNvPr id="117" name="Rectangle 16"/>
          <p:cNvSpPr>
            <a:spLocks noChangeArrowheads="1"/>
          </p:cNvSpPr>
          <p:nvPr/>
        </p:nvSpPr>
        <p:spPr bwMode="auto">
          <a:xfrm>
            <a:off x="130626" y="867426"/>
            <a:ext cx="221160" cy="223330"/>
          </a:xfrm>
          <a:prstGeom prst="rect">
            <a:avLst/>
          </a:prstGeom>
          <a:solidFill>
            <a:srgbClr val="7FC8FF"/>
          </a:solidFill>
          <a:ln>
            <a:noFill/>
          </a:ln>
          <a:extLs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6177" tIns="53088" rIns="106177" bIns="53088" anchor="ctr"/>
          <a:lstStyle>
            <a:lvl1pPr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defTabSz="1206500" eaLnBrk="0" hangingPunct="0"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defTabSz="1206500" eaLnBrk="0" fontAlgn="base" hangingPunct="0">
              <a:spcBef>
                <a:spcPct val="0"/>
              </a:spcBef>
              <a:spcAft>
                <a:spcPct val="0"/>
              </a:spcAft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defTabSz="1206500" eaLnBrk="0" fontAlgn="base" hangingPunct="0">
              <a:spcBef>
                <a:spcPct val="0"/>
              </a:spcBef>
              <a:spcAft>
                <a:spcPct val="0"/>
              </a:spcAft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defTabSz="1206500" eaLnBrk="0" fontAlgn="base" hangingPunct="0">
              <a:spcBef>
                <a:spcPct val="0"/>
              </a:spcBef>
              <a:spcAft>
                <a:spcPct val="0"/>
              </a:spcAft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defTabSz="1206500" eaLnBrk="0" fontAlgn="base" hangingPunct="0">
              <a:spcBef>
                <a:spcPct val="0"/>
              </a:spcBef>
              <a:spcAft>
                <a:spcPct val="0"/>
              </a:spcAft>
              <a:defRPr kumimoji="1" sz="21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latinLnBrk="0">
              <a:spcBef>
                <a:spcPct val="50000"/>
              </a:spcBef>
            </a:pPr>
            <a:endParaRPr lang="ko-KR" altLang="ko-KR" sz="120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8" name="텍스트 개체 틀 78"/>
          <p:cNvSpPr>
            <a:spLocks noGrp="1"/>
          </p:cNvSpPr>
          <p:nvPr>
            <p:ph type="body" sz="quarter" idx="15"/>
          </p:nvPr>
        </p:nvSpPr>
        <p:spPr>
          <a:xfrm>
            <a:off x="274626" y="785628"/>
            <a:ext cx="8856000" cy="338554"/>
          </a:xfrm>
        </p:spPr>
        <p:txBody>
          <a:bodyPr/>
          <a:lstStyle/>
          <a:p>
            <a:r>
              <a:rPr lang="en-US" altLang="ko-KR" dirty="0"/>
              <a:t> </a:t>
            </a:r>
            <a:r>
              <a:rPr lang="ko-KR" altLang="en-US" dirty="0"/>
              <a:t>단계별 이해관계자 역할</a:t>
            </a:r>
          </a:p>
        </p:txBody>
      </p:sp>
    </p:spTree>
    <p:extLst>
      <p:ext uri="{BB962C8B-B14F-4D97-AF65-F5344CB8AC3E}">
        <p14:creationId xmlns:p14="http://schemas.microsoft.com/office/powerpoint/2010/main" val="681863887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20826</TotalTime>
  <Words>354</Words>
  <Application>Microsoft Office PowerPoint</Application>
  <PresentationFormat>화면 슬라이드 쇼(4:3)</PresentationFormat>
  <Paragraphs>70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HY헤드라인M</vt:lpstr>
      <vt:lpstr>HY중고딕</vt:lpstr>
      <vt:lpstr>HY울릉도M</vt:lpstr>
      <vt:lpstr>Arial</vt:lpstr>
      <vt:lpstr>맑은 고딕</vt:lpstr>
      <vt:lpstr>삼성긴고딕OTF Medium</vt:lpstr>
      <vt:lpstr>디자인 사용자 지정</vt:lpstr>
      <vt:lpstr>PowerPoint 프레젠테이션</vt:lpstr>
      <vt:lpstr>PowerPoint 프레젠테이션</vt:lpstr>
    </vt:vector>
  </TitlesOfParts>
  <Company>Samsung Fire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standard</dc:creator>
  <cp:lastModifiedBy>User</cp:lastModifiedBy>
  <cp:revision>1482</cp:revision>
  <cp:lastPrinted>2018-03-08T10:37:10Z</cp:lastPrinted>
  <dcterms:created xsi:type="dcterms:W3CDTF">2016-01-08T07:06:46Z</dcterms:created>
  <dcterms:modified xsi:type="dcterms:W3CDTF">2026-01-12T01:18:21Z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5C58129F-E5B8-477A-9B38-B3E54BFA04C8}" pid="2">
    <vt:lpwstr>BAC59C579FA649A547F51C5674E95EFA0A77721F4CD1F20BF836DAF4E8029D76</vt:lpwstr>
  </property>
  <property fmtid="{D5CDD505-2E9C-101B-9397-08002B2CF9AE}" pid="2" name="NSCPROP">
    <vt:lpwstr>NSCCustomProperty</vt:lpwstr>
  </property>
  <property fmtid="{D5CDD505-2E9C-101B-9397-08002B2CF9AE}" pid="3" name="NSCPROP_SA">
    <vt:lpwstr>C:\mySingle\TEMP\배상청구절차 표준안(1).pptx</vt:lpwstr>
  </property>
</Properties>
</file>